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5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C648-A2CB-4ED6-8757-936DFB70BA7A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616B-1DD3-4083-AF15-7E58DED63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45D2-C9ED-4CB5-9E63-489FD440417A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830F-133A-43C7-BEB9-B51DA916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F300-AA22-4C6F-A619-2C6305B2D79A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DF6C-1B8D-4A83-B0AA-0B74AD98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39552" y="332656"/>
            <a:ext cx="8280920" cy="61926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A1D2-82C4-4123-86C9-5C9432F112B3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E429-1003-451F-899B-D8D9F2035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97B9-6EE7-4602-8E84-86A293E5C863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B397-78D9-49D0-BAA0-E2C45AA0A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856F-D343-4545-94C4-21025B98798C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4872-7E10-43B4-A79B-6F170C33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2BE6-1C40-47E3-BCE4-2084949CA6A0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4628-9194-4627-BE6E-5B5743ABB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B2F5-9338-4919-A01A-CC13966B6874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FB6D-DA3F-4B72-A104-E135D6D7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52E2-77A2-4822-8240-C2C673F7BF45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3841-3535-4535-8E44-3F0C0DF4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60DD-A76F-46BC-BFCC-08D9993F52FA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2CD1-28E4-49F2-893F-D34F12FD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15FF-94BE-40DC-8079-8C1471D0D297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485B-971E-4085-8643-CE51381C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2F963-5BD2-435A-808D-40D063D8CC9D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AE32A-BCEA-4384-98B4-3A4250E6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97813" y="6642100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meslo.okis.ru/12-podushk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://img-fotki.yandex.ru/get/6715/112424586.7b6/0_c0177_f75d388f_XL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416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Творческий проект по технологии «Подушка Черепаха»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466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Муниципальное бюджетное общеобразовательное учреждение школа – интернат основного общего образования г. Татарска Новосибирской области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328498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Выполнила: Замковая Ольга, обучающаяся 8 «А» класса</a:t>
            </a:r>
          </a:p>
          <a:p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Руководитель: Алейникова М.Г., </a:t>
            </a: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учитель технологии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7950" y="592933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2015 год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337" name="Picture 1" descr="F:\проект\IMG_20151118_124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00438"/>
            <a:ext cx="3454390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3. Выбор оборудования, инструментов и приспособлений.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Швейная машина.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Утюжильная доска, утюг.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Ручная игла, портновские булавки, ножницы, наперсток.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Нитки хлопчатобумажные №40 – для машинных работ; и №30 – для ручных работ.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Мел портновский, циркуль, линейка, сантиметровая лента.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Материал для набивки.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Бумага для построения чертежа, лекало, книги по изготовлению диванных подушек.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Технологическая последовательность изготовления игрушки - подушки</a:t>
            </a:r>
            <a:endParaRPr lang="ru-RU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312368" cy="434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6248" y="2000240"/>
            <a:ext cx="428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3600" b="1" i="1" dirty="0" smtClean="0">
                <a:solidFill>
                  <a:srgbClr val="7030A0"/>
                </a:solidFill>
                <a:latin typeface="Century Schoolbook" pitchFamily="18" charset="0"/>
              </a:rPr>
              <a:t>1. Построила чертеж диванной подушки</a:t>
            </a:r>
            <a:endParaRPr lang="ru-RU" sz="3600" b="1" dirty="0" smtClean="0">
              <a:solidFill>
                <a:srgbClr val="7030A0"/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4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2. </a:t>
            </a:r>
            <a:r>
              <a:rPr lang="ru-RU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Изготовила выкройку</a:t>
            </a:r>
            <a:endParaRPr lang="ru-RU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6" name="Picture 2" descr="IMG_20151111_101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5500726" cy="33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/>
          <a:lstStyle/>
          <a:p>
            <a:pPr lvl="1"/>
            <a:r>
              <a:rPr lang="ru-RU" sz="32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3. Подготовила ткань к раскрою и выполнила раскрой подушки-игрушки.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2050" name="Picture 2" descr="IMG_20151111_1022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2857520" cy="187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20151111_102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00504"/>
            <a:ext cx="323409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G_20151111_1023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024" y="1928802"/>
            <a:ext cx="29006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000496" y="3714752"/>
            <a:ext cx="47863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Две детали головы, две детали хвостика, четыре детали лап, две детали верхней части панциря, одна нижней части панциря и одна для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основания.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/>
          <a:lstStyle/>
          <a:p>
            <a:pPr lvl="1"/>
            <a:r>
              <a:rPr lang="ru-RU" sz="3200" i="1" dirty="0" smtClean="0">
                <a:solidFill>
                  <a:srgbClr val="7030A0"/>
                </a:solidFill>
              </a:rPr>
              <a:t>4</a:t>
            </a:r>
            <a:r>
              <a:rPr lang="ru-RU" sz="3200" b="1" i="1" u="sng" dirty="0" smtClean="0">
                <a:solidFill>
                  <a:srgbClr val="7030A0"/>
                </a:solidFill>
                <a:latin typeface="Century Schoolbook" pitchFamily="18" charset="0"/>
              </a:rPr>
              <a:t>. Сметала и стачала на швейной машине основные детали</a:t>
            </a:r>
            <a:br>
              <a:rPr lang="ru-RU" sz="3200" b="1" i="1" u="sng" dirty="0" smtClean="0">
                <a:solidFill>
                  <a:srgbClr val="7030A0"/>
                </a:solidFill>
                <a:latin typeface="Century Schoolbook" pitchFamily="18" charset="0"/>
              </a:rPr>
            </a:br>
            <a:r>
              <a:rPr lang="ru-RU" sz="3200" b="1" i="1" u="sng" dirty="0" smtClean="0">
                <a:solidFill>
                  <a:srgbClr val="7030A0"/>
                </a:solidFill>
                <a:latin typeface="Century Schoolbook" pitchFamily="18" charset="0"/>
              </a:rPr>
              <a:t> (панцирь, голова, лапы и хвост).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27650" name="Picture 2" descr="IMG_20151112_121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2428868"/>
            <a:ext cx="387756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IMG_20151113_120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3786214" cy="361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4040188" cy="1428760"/>
          </a:xfrm>
        </p:spPr>
        <p:txBody>
          <a:bodyPr/>
          <a:lstStyle/>
          <a:p>
            <a:pPr marL="0" lvl="1" algn="ctr"/>
            <a:r>
              <a:rPr lang="ru-RU" i="1" u="sng" dirty="0" smtClean="0">
                <a:solidFill>
                  <a:srgbClr val="7030A0"/>
                </a:solidFill>
                <a:latin typeface="Century Schoolbook" pitchFamily="18" charset="0"/>
              </a:rPr>
              <a:t>5. Все стачала на машинке, оставляя не прошитым место для     выворачивания.</a:t>
            </a:r>
            <a:endParaRPr lang="ru-RU" sz="1800" i="1" u="sng" dirty="0" smtClean="0">
              <a:solidFill>
                <a:srgbClr val="7030A0"/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28604"/>
            <a:ext cx="4041775" cy="1531957"/>
          </a:xfrm>
        </p:spPr>
        <p:txBody>
          <a:bodyPr/>
          <a:lstStyle/>
          <a:p>
            <a:pPr marL="0" lvl="1" algn="ctr"/>
            <a:r>
              <a:rPr lang="ru-RU" i="1" u="sng" dirty="0" smtClean="0">
                <a:solidFill>
                  <a:srgbClr val="7030A0"/>
                </a:solidFill>
                <a:latin typeface="Century Schoolbook" pitchFamily="18" charset="0"/>
              </a:rPr>
              <a:t>6. Вывернула и наполнила поролоном детали подушки-игрушки.</a:t>
            </a:r>
            <a:endParaRPr lang="ru-RU" sz="1800" i="1" u="sng" dirty="0" smtClean="0">
              <a:solidFill>
                <a:srgbClr val="7030A0"/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  <p:pic>
        <p:nvPicPr>
          <p:cNvPr id="28674" name="Picture 2" descr="IMG_20151113_112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2143116"/>
            <a:ext cx="418933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IMG_20151113_1159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34878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pPr lvl="1"/>
            <a:r>
              <a:rPr lang="ru-RU" sz="3200" b="1" i="1" u="sng" dirty="0" smtClean="0">
                <a:solidFill>
                  <a:srgbClr val="7030A0"/>
                </a:solidFill>
                <a:latin typeface="Century Schoolbook" pitchFamily="18" charset="0"/>
              </a:rPr>
              <a:t>7. Отверстие для набивания зашила потайными стежками.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29698" name="Picture 2" descr="IMG_20151117_1236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3071834" cy="296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IMG_20151117_1237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4769" y="1357299"/>
            <a:ext cx="3896320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IMG_20151118_0935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357694"/>
            <a:ext cx="2794783" cy="20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4214842" cy="1143000"/>
          </a:xfrm>
        </p:spPr>
        <p:txBody>
          <a:bodyPr/>
          <a:lstStyle/>
          <a:p>
            <a:pPr lvl="1"/>
            <a:r>
              <a:rPr lang="ru-RU" sz="2800" b="1" i="1" u="sng" dirty="0" smtClean="0">
                <a:solidFill>
                  <a:srgbClr val="7030A0"/>
                </a:solidFill>
                <a:latin typeface="Century Schoolbook" pitchFamily="18" charset="0"/>
              </a:rPr>
              <a:t>8. Пришила голову, лапы и хвостик.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30722" name="Picture 2" descr="IMG_20151118_0935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3286148" cy="423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4876" y="500042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7030A0"/>
                </a:solidFill>
                <a:latin typeface="Century Schoolbook" pitchFamily="18" charset="0"/>
              </a:rPr>
              <a:t>9. Заметала края донышка панциря черепахи.</a:t>
            </a:r>
            <a:endParaRPr lang="ru-RU" sz="2800" b="1" i="1" u="sng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30723" name="Picture 3" descr="IMG_20151118_0949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3643338" cy="33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857232"/>
            <a:ext cx="4040188" cy="1571636"/>
          </a:xfrm>
        </p:spPr>
        <p:txBody>
          <a:bodyPr/>
          <a:lstStyle/>
          <a:p>
            <a:pPr marL="0" lvl="1"/>
            <a:r>
              <a:rPr lang="ru-RU" sz="2400" i="1" u="sng" dirty="0" smtClean="0">
                <a:solidFill>
                  <a:srgbClr val="7030A0"/>
                </a:solidFill>
                <a:latin typeface="Century Schoolbook" pitchFamily="18" charset="0"/>
              </a:rPr>
              <a:t>10. Донышко пришила  потайными стежками к основанию черепахи.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571480"/>
            <a:ext cx="4041775" cy="1497018"/>
          </a:xfrm>
        </p:spPr>
        <p:txBody>
          <a:bodyPr/>
          <a:lstStyle/>
          <a:p>
            <a:pPr marL="0" lvl="1"/>
            <a:r>
              <a:rPr lang="ru-RU" sz="2400" i="1" u="sng" dirty="0" smtClean="0">
                <a:solidFill>
                  <a:srgbClr val="7030A0"/>
                </a:solidFill>
                <a:latin typeface="Century Schoolbook" pitchFamily="18" charset="0"/>
              </a:rPr>
              <a:t>11. Для глаз черепахи использовала пуговицы</a:t>
            </a:r>
            <a:r>
              <a:rPr lang="ru-RU" i="1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31746" name="Picture 2" descr="IMG_20151118_122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352903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IMG_20151118_123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5"/>
            <a:ext cx="3500462" cy="197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IMG_20151118_1244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857628"/>
            <a:ext cx="32400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  <a:latin typeface="Century Schoolbook" pitchFamily="18" charset="0"/>
              </a:rPr>
              <a:t>12.Украсила черепаху  бантом  жёлтого цвета.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IMG_20151118_124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4214842" cy="312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Ура! Моя черепаха готова!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1928802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Ура, моя черепаха готова!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Ура! Моя черепаха готова!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Ура! Моя черепаха готова!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Цель проекта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Century Schoolbook" pitchFamily="18" charset="0"/>
              </a:rPr>
              <a:t>Организация самостоятельной творческой работы по изготовлению диванной подушки-игрушки.</a:t>
            </a:r>
            <a:endParaRPr lang="ru-RU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Century Schoolbook" pitchFamily="18" charset="0"/>
              </a:rPr>
              <a:t>Правила безопасности при работе иглой, булавками и ножницами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115328" cy="4768865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Century Schoolbook" pitchFamily="18" charset="0"/>
              </a:rPr>
              <a:t>Иглы и булавки</a:t>
            </a:r>
          </a:p>
          <a:p>
            <a:pPr>
              <a:buNone/>
            </a:pPr>
            <a:r>
              <a:rPr lang="ru-RU" sz="1800" b="1" i="1" dirty="0" smtClean="0">
                <a:latin typeface="Century Schoolbook" pitchFamily="18" charset="0"/>
              </a:rPr>
              <a:t>1. Иглы хранить в подушечке или игольнице, обвив их ниткой. Булавки хранить в коробке с плотно закрывающейся крышкой.</a:t>
            </a:r>
          </a:p>
          <a:p>
            <a:pPr>
              <a:buNone/>
            </a:pPr>
            <a:r>
              <a:rPr lang="ru-RU" sz="1800" b="1" i="1" dirty="0" smtClean="0">
                <a:latin typeface="Century Schoolbook" pitchFamily="18" charset="0"/>
              </a:rPr>
              <a:t>2. Сломанную иглу не бросать, а класть в специально отведенную для этого коробку.</a:t>
            </a:r>
          </a:p>
          <a:p>
            <a:pPr>
              <a:buNone/>
            </a:pPr>
            <a:r>
              <a:rPr lang="ru-RU" sz="1800" b="1" i="1" dirty="0" smtClean="0">
                <a:latin typeface="Century Schoolbook" pitchFamily="18" charset="0"/>
              </a:rPr>
              <a:t>3. Знать количество иголок, булавок, взятых для работы. В конце работы проверить их наличие.</a:t>
            </a:r>
          </a:p>
          <a:p>
            <a:pPr>
              <a:buNone/>
            </a:pPr>
            <a:r>
              <a:rPr lang="ru-RU" sz="1800" b="1" i="1" dirty="0" smtClean="0">
                <a:latin typeface="Century Schoolbook" pitchFamily="18" charset="0"/>
              </a:rPr>
              <a:t>4. Во время работы иголки и булавки вкалывать в подушечку, нельзя брать в рот, не вкалывать в одежду, мягкие предметы, стены, занавески. не оставлять иголку в изделии.</a:t>
            </a:r>
          </a:p>
          <a:p>
            <a:pPr>
              <a:buNone/>
            </a:pPr>
            <a:r>
              <a:rPr lang="ru-RU" sz="1800" b="1" i="1" dirty="0" smtClean="0">
                <a:latin typeface="Century Schoolbook" pitchFamily="18" charset="0"/>
              </a:rPr>
              <a:t>5. Не шить ржавой иглой. Она плохо проходит в ткань, оставляет пятна и может сломаться.</a:t>
            </a:r>
          </a:p>
          <a:p>
            <a:pPr>
              <a:buNone/>
            </a:pPr>
            <a:r>
              <a:rPr lang="ru-RU" sz="1800" b="1" i="1" dirty="0" smtClean="0">
                <a:latin typeface="Century Schoolbook" pitchFamily="18" charset="0"/>
              </a:rPr>
              <a:t>6. Прикреплять выкройки к ткани острыми концами булавок в направлении от себя, чтобы при движении рук вперед или в стороны не наколоться.</a:t>
            </a:r>
          </a:p>
          <a:p>
            <a:pPr>
              <a:buNone/>
            </a:pPr>
            <a:r>
              <a:rPr lang="ru-RU" sz="1800" b="1" i="1" dirty="0" smtClean="0">
                <a:latin typeface="Century Schoolbook" pitchFamily="18" charset="0"/>
              </a:rPr>
              <a:t>7. Перед примеркой проверить, не остались ли в изделии булавки или иголки. </a:t>
            </a:r>
          </a:p>
          <a:p>
            <a:pPr>
              <a:buNone/>
            </a:pPr>
            <a:r>
              <a:rPr lang="ru-RU" sz="1800" i="1" dirty="0" smtClean="0">
                <a:latin typeface="Century Schoolbook" pitchFamily="18" charset="0"/>
              </a:rPr>
              <a:t> 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86742" cy="3929090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rgbClr val="0070C0"/>
                </a:solidFill>
                <a:latin typeface="Century Schoolbook" pitchFamily="18" charset="0"/>
              </a:rPr>
              <a:t>Ножницы</a:t>
            </a: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latin typeface="Century Schoolbook" pitchFamily="18" charset="0"/>
              </a:rPr>
              <a:t>1. Ножницы хранить в определенном месте - в подставке или рабочей коробку.</a:t>
            </a:r>
            <a:br>
              <a:rPr lang="ru-RU" sz="2000" b="1" i="1" dirty="0" smtClean="0">
                <a:latin typeface="Century Schoolbook" pitchFamily="18" charset="0"/>
              </a:rPr>
            </a:br>
            <a:r>
              <a:rPr lang="ru-RU" sz="2000" b="1" i="1" dirty="0" smtClean="0">
                <a:latin typeface="Century Schoolbook" pitchFamily="18" charset="0"/>
              </a:rPr>
              <a:t>2. Класть ножницы сомкнутыми лезвиями от работающего; передавая, держать их за сомкнутые лезвия.</a:t>
            </a:r>
            <a:br>
              <a:rPr lang="ru-RU" sz="2000" b="1" i="1" dirty="0" smtClean="0">
                <a:latin typeface="Century Schoolbook" pitchFamily="18" charset="0"/>
              </a:rPr>
            </a:br>
            <a:r>
              <a:rPr lang="ru-RU" sz="2000" b="1" i="1" dirty="0" smtClean="0">
                <a:latin typeface="Century Schoolbook" pitchFamily="18" charset="0"/>
              </a:rPr>
              <a:t>3. Работать хорошо отрегулированными и заточенными ножницами.</a:t>
            </a:r>
            <a:br>
              <a:rPr lang="ru-RU" sz="2000" b="1" i="1" dirty="0" smtClean="0">
                <a:latin typeface="Century Schoolbook" pitchFamily="18" charset="0"/>
              </a:rPr>
            </a:br>
            <a:r>
              <a:rPr lang="ru-RU" sz="2000" b="1" i="1" dirty="0" smtClean="0">
                <a:latin typeface="Century Schoolbook" pitchFamily="18" charset="0"/>
              </a:rPr>
              <a:t>4. Не оставлять ножницы раскрытыми лезвиями.</a:t>
            </a:r>
            <a:br>
              <a:rPr lang="ru-RU" sz="2000" b="1" i="1" dirty="0" smtClean="0">
                <a:latin typeface="Century Schoolbook" pitchFamily="18" charset="0"/>
              </a:rPr>
            </a:br>
            <a:r>
              <a:rPr lang="ru-RU" sz="2000" b="1" i="1" dirty="0" smtClean="0">
                <a:latin typeface="Century Schoolbook" pitchFamily="18" charset="0"/>
              </a:rPr>
              <a:t>5. Следить за движением и положением лезвий во время работы.</a:t>
            </a:r>
            <a:br>
              <a:rPr lang="ru-RU" sz="2000" b="1" i="1" dirty="0" smtClean="0">
                <a:latin typeface="Century Schoolbook" pitchFamily="18" charset="0"/>
              </a:rPr>
            </a:br>
            <a:r>
              <a:rPr lang="ru-RU" sz="2000" b="1" i="1" dirty="0" smtClean="0">
                <a:latin typeface="Century Schoolbook" pitchFamily="18" charset="0"/>
              </a:rPr>
              <a:t>6. Использовать ножницы только по назначению.</a:t>
            </a:r>
            <a:endParaRPr lang="ru-RU" sz="2000" b="1" i="1" dirty="0">
              <a:latin typeface="Century Schoolbook" pitchFamily="18" charset="0"/>
            </a:endParaRPr>
          </a:p>
        </p:txBody>
      </p:sp>
      <p:pic>
        <p:nvPicPr>
          <p:cNvPr id="33794" name="Рисунок 6" descr="891838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643445"/>
            <a:ext cx="2286016" cy="1822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8001056" cy="5143536"/>
          </a:xfrm>
        </p:spPr>
        <p:txBody>
          <a:bodyPr/>
          <a:lstStyle/>
          <a:p>
            <a:pPr algn="l"/>
            <a:r>
              <a:rPr lang="ru-RU" sz="1800" b="1" i="1" dirty="0" smtClean="0">
                <a:solidFill>
                  <a:srgbClr val="0070C0"/>
                </a:solidFill>
                <a:latin typeface="Century Schoolbook" pitchFamily="18" charset="0"/>
              </a:rPr>
              <a:t>Правила работы на швейной машине.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b="1" i="1" dirty="0" smtClean="0">
                <a:latin typeface="Century Schoolbook" pitchFamily="18" charset="0"/>
              </a:rPr>
              <a:t>1. Маховое колесо вращать только на себя.</a:t>
            </a:r>
            <a:br>
              <a:rPr lang="ru-RU" sz="1600" b="1" i="1" dirty="0" smtClean="0">
                <a:latin typeface="Century Schoolbook" pitchFamily="18" charset="0"/>
              </a:rPr>
            </a:br>
            <a:r>
              <a:rPr lang="ru-RU" sz="1600" b="1" i="1" dirty="0" smtClean="0">
                <a:latin typeface="Century Schoolbook" pitchFamily="18" charset="0"/>
              </a:rPr>
              <a:t>2. Толщину нитей и иглы подбирать в соответствии с тканью. </a:t>
            </a:r>
            <a:br>
              <a:rPr lang="ru-RU" sz="1600" b="1" i="1" dirty="0" smtClean="0">
                <a:latin typeface="Century Schoolbook" pitchFamily="18" charset="0"/>
              </a:rPr>
            </a:br>
            <a:r>
              <a:rPr lang="ru-RU" sz="1600" b="1" i="1" dirty="0" smtClean="0">
                <a:latin typeface="Century Schoolbook" pitchFamily="18" charset="0"/>
              </a:rPr>
              <a:t>3. Проверять степень натяжения верхней нити, величину стежка, вид машинной строчки. </a:t>
            </a:r>
            <a:br>
              <a:rPr lang="ru-RU" sz="1600" b="1" i="1" dirty="0" smtClean="0">
                <a:latin typeface="Century Schoolbook" pitchFamily="18" charset="0"/>
              </a:rPr>
            </a:br>
            <a:r>
              <a:rPr lang="ru-RU" sz="1600" b="1" i="1" dirty="0" smtClean="0">
                <a:latin typeface="Century Schoolbook" pitchFamily="18" charset="0"/>
              </a:rPr>
              <a:t>4.Заправлять нити в точном соответствии с инструкцией к швейной машине (нити верхней и нижней заправки должны быть одного номера и желательно одного цвета).</a:t>
            </a:r>
            <a:br>
              <a:rPr lang="ru-RU" sz="1600" b="1" i="1" dirty="0" smtClean="0">
                <a:latin typeface="Century Schoolbook" pitchFamily="18" charset="0"/>
              </a:rPr>
            </a:br>
            <a:r>
              <a:rPr lang="ru-RU" sz="1600" b="1" i="1" dirty="0" smtClean="0">
                <a:latin typeface="Century Schoolbook" pitchFamily="18" charset="0"/>
              </a:rPr>
              <a:t>5. Помнить, что при шитье деталь изделия должна находиться с левой стороны от работающего, а припуски на швы — с правой стороны. </a:t>
            </a:r>
            <a:br>
              <a:rPr lang="ru-RU" sz="1600" b="1" i="1" dirty="0" smtClean="0">
                <a:latin typeface="Century Schoolbook" pitchFamily="18" charset="0"/>
              </a:rPr>
            </a:br>
            <a:r>
              <a:rPr lang="ru-RU" sz="1600" b="1" i="1" dirty="0" smtClean="0">
                <a:latin typeface="Century Schoolbook" pitchFamily="18" charset="0"/>
              </a:rPr>
              <a:t>6. Под лапку подкладывать ткань, делать прокол иглой, опускать лапку, выводить нити за лапку с концами длиной 8—10 см.</a:t>
            </a:r>
            <a:br>
              <a:rPr lang="ru-RU" sz="1600" b="1" i="1" dirty="0" smtClean="0">
                <a:latin typeface="Century Schoolbook" pitchFamily="18" charset="0"/>
              </a:rPr>
            </a:br>
            <a:r>
              <a:rPr lang="ru-RU" sz="1600" b="1" i="1" dirty="0" smtClean="0">
                <a:latin typeface="Century Schoolbook" pitchFamily="18" charset="0"/>
              </a:rPr>
              <a:t>7. По окончании работы поднимать иглу и лапку, отодвигать ткань в сторону, подтягивать нити и обрезать их, используя нож, расположенный на рукаве швейной машины. </a:t>
            </a:r>
            <a:br>
              <a:rPr lang="ru-RU" sz="1600" b="1" i="1" dirty="0" smtClean="0">
                <a:latin typeface="Century Schoolbook" pitchFamily="18" charset="0"/>
              </a:rPr>
            </a:br>
            <a:r>
              <a:rPr lang="ru-RU" sz="1600" b="1" i="1" dirty="0" smtClean="0">
                <a:latin typeface="Century Schoolbook" pitchFamily="18" charset="0"/>
              </a:rPr>
              <a:t>8. Не допускать работу швейной машины, когда ткань сошла с зубцов ее рейки.</a:t>
            </a:r>
            <a:br>
              <a:rPr lang="ru-RU" sz="1600" b="1" i="1" dirty="0" smtClean="0">
                <a:latin typeface="Century Schoolbook" pitchFamily="18" charset="0"/>
              </a:rPr>
            </a:br>
            <a:r>
              <a:rPr lang="ru-RU" sz="1600" b="1" i="1" dirty="0" smtClean="0">
                <a:latin typeface="Century Schoolbook" pitchFamily="18" charset="0"/>
              </a:rPr>
              <a:t>9. По окончании работы подложить кусочек ткани под лапку и выключить электрическую швейную машину.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Рисунок 7" descr="77409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85728"/>
            <a:ext cx="1670053" cy="1499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Century Schoolbook" pitchFamily="18" charset="0"/>
              </a:rPr>
              <a:t>Правила работы с утюгом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Century Schoolbook" pitchFamily="18" charset="0"/>
              </a:rPr>
              <a:t>1. Перед работой утюгом проверить исправность шнура.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Century Schoolbook" pitchFamily="18" charset="0"/>
              </a:rPr>
              <a:t>2. Утюг включать и выключать сухими руками, берясь за корпус вилки.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Century Schoolbook" pitchFamily="18" charset="0"/>
              </a:rPr>
              <a:t>3. Ставить утюг на подставку.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Century Schoolbook" pitchFamily="18" charset="0"/>
              </a:rPr>
              <a:t>4. Следить за тем, чтобы подошва утюга не касалась шнура.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Century Schoolbook" pitchFamily="18" charset="0"/>
              </a:rPr>
              <a:t>5. По окончании работы утюг выключить.</a:t>
            </a:r>
          </a:p>
          <a:p>
            <a:endParaRPr lang="ru-RU" dirty="0"/>
          </a:p>
        </p:txBody>
      </p:sp>
      <p:pic>
        <p:nvPicPr>
          <p:cNvPr id="35842" name="Рисунок 11" descr="2b817ceb2dcec200a2853102640129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3979862"/>
            <a:ext cx="2528299" cy="2520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46158"/>
          </a:xfrm>
        </p:spPr>
        <p:txBody>
          <a:bodyPr/>
          <a:lstStyle/>
          <a:p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Экологическое обоснование</a:t>
            </a:r>
            <a:endParaRPr lang="ru-RU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entury Schoolbook" pitchFamily="18" charset="0"/>
              </a:rPr>
              <a:t>Моя работа не требовала использования большого количества ресурсов: </a:t>
            </a:r>
            <a:r>
              <a:rPr lang="ru-RU" sz="20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энергозатрат</a:t>
            </a:r>
            <a:r>
              <a:rPr lang="ru-RU" sz="2000" b="1" i="1" dirty="0" smtClean="0">
                <a:solidFill>
                  <a:srgbClr val="002060"/>
                </a:solidFill>
                <a:latin typeface="Century Schoolbook" pitchFamily="18" charset="0"/>
              </a:rPr>
              <a:t>, сложных инструментов, дорогостоящих материалов, энергоёмкого оборудования. При создании своего проекта я пользовалась только ножницами, утюгом, швейной машиной и  считаю, что никакого ущерба окружающей среде не было нанесено.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entury Schoolbook" pitchFamily="18" charset="0"/>
              </a:rPr>
              <a:t>     Лоскутки мебельной ткани и поролона, как бережливая хозяйка, дала мне мама, они остались у нее, после ремонта мебели. Тем самым не пришлось их выбрасывать, следовательно, не был нанесен ущерб окружающей среде.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entury Schoolbook" pitchFamily="18" charset="0"/>
              </a:rPr>
              <a:t>    Изделия из лоскутков позволяют добиться безотходного производства, так как для работы могут понадобиться даже самые маленькие лоскутки. Тем самым мы приносим пользу окружающей среде, не загрязняя 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dirty="0" smtClean="0">
                <a:solidFill>
                  <a:srgbClr val="FF0000"/>
                </a:solidFill>
                <a:latin typeface="Century Schoolbook" pitchFamily="18" charset="0"/>
              </a:rPr>
              <a:t>Расчёт себестоимости</a:t>
            </a:r>
            <a:endParaRPr lang="ru-RU" sz="4000" b="1" i="1" u="sng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Стоимость диванной подушки  можно вычислить следующим образом: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Стоимость ткани не учитываем, так как используем остатки ткани, используемые для изготовления других  изделий.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Поролон  для выполнения туловища использовала  тот, который раньше уже был в употреблении.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Нитки. Израсходовала 1 катушку по цене 15 руб.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Общие затраты без учета оплаты труда составили 15 рублей.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Эстетическая оценка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Century Schoolbook" pitchFamily="18" charset="0"/>
              </a:rPr>
              <a:t>   Моя работа  производит положительный эмоциональный эффект. Она станет украшением в интерьере комнаты. Изготовлена качественно.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Оценка готового изделия</a:t>
            </a:r>
            <a:endParaRPr lang="ru-RU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entury Schoolbook" pitchFamily="18" charset="0"/>
              </a:rPr>
              <a:t>На рынке и в магазинах нашего города диванные подушки продаются,  как правило “китайского” производства. Ассортимент их не очень разнообразен, да и качество оставляет желать лучшего. Кроме этого нас очень часто не устраивает их дизайн и цены.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entury Schoolbook" pitchFamily="18" charset="0"/>
              </a:rPr>
              <a:t>Изготовленная мною подушка получилась нарядной. Конечно, в процессе выполнения работы я встречалась со многими трудностями, но, как мне кажется, я справилась с ними. Небольшая диванная подушка,  сделанная мною,  может служить не только украшением в интерьере моей комнаты, но и при случае служить игрушкой для маленьких детей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Реклама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Я изготовлю несколько подушек-игрушек, различных по форме, по цвету и отделке. Подарю их своим близким, родственникам и друзьям. Это и будет реклама моих изделий.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Хорошее качество и эстетическое оформление внесут разнообразие и элемент новизны в  обстановку современных квартир. Привлекут внимание маленьких детей.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Так как это практичная и полезная вещь, мои друзья захотят подарить такую же подушку своим знакомым или друзьями,  их детям.  И смогут сделать заказ у меня. А я им с удовольствием помогу.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dirty="0" smtClean="0">
                <a:solidFill>
                  <a:srgbClr val="FF0000"/>
                </a:solidFill>
                <a:latin typeface="Century Schoolbook" pitchFamily="18" charset="0"/>
              </a:rPr>
              <a:t>Источники информации</a:t>
            </a:r>
            <a:endParaRPr lang="ru-RU" sz="3600" b="1" i="1" u="sng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525963"/>
          </a:xfrm>
        </p:spPr>
        <p:txBody>
          <a:bodyPr/>
          <a:lstStyle/>
          <a:p>
            <a:pPr lvl="0"/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М.В.Максимова, М.А.Кузьмина / Школа домоводства. – </a:t>
            </a:r>
            <a:r>
              <a:rPr lang="ru-RU" sz="18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Эксмо-Пресс</a:t>
            </a:r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, 2000.</a:t>
            </a: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  <a:hlinkClick r:id="rId2"/>
              </a:rPr>
              <a:t>http://www.remeslo.okis.ru/12-podushki.html</a:t>
            </a:r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 - подушки-игрушки шьем с детьми.</a:t>
            </a: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Алла Михайловна </a:t>
            </a:r>
            <a:r>
              <a:rPr lang="ru-RU" sz="18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Столярова</a:t>
            </a:r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 «Игрушки – подушки». Издательство «Культура и традиции» 129626, Москва.</a:t>
            </a: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Академия мягкой игрушки. Картинки KONTROLNAJA.RU </a:t>
            </a:r>
          </a:p>
          <a:p>
            <a:pPr lvl="0"/>
            <a:r>
              <a:rPr lang="ru-RU" sz="18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Нессонова</a:t>
            </a:r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 О.А.Технология.5-9 классы «Организация проектной деятельности»/Авт. Сост. О.А. </a:t>
            </a:r>
            <a:r>
              <a:rPr lang="ru-RU" sz="18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Нессонова</a:t>
            </a:r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,  В.В. Пальчиков,  Л.И. </a:t>
            </a:r>
            <a:r>
              <a:rPr lang="ru-RU" sz="18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Нессонова</a:t>
            </a:r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,  Д.П. Попов и др.- Волгоград: Учитель,2009.-207с.ил.</a:t>
            </a: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 Т. П. Кононович, З. Л. </a:t>
            </a:r>
            <a:r>
              <a:rPr lang="ru-RU" sz="18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Неботова</a:t>
            </a:r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  Мягкие игрушки. Лучшие модели и выкройки.</a:t>
            </a: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Шевелёва А.А. Мягкие игрушки – подушки.</a:t>
            </a: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  <a:latin typeface="Century Schoolbook" pitchFamily="18" charset="0"/>
              </a:rPr>
              <a:t>http://freemarket.kiev.ua/message/677195.html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Задачи проекта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>
                <a:solidFill>
                  <a:srgbClr val="0070C0"/>
                </a:solidFill>
                <a:latin typeface="Century Schoolbook" pitchFamily="18" charset="0"/>
              </a:rPr>
              <a:t>Познакомиться   с историей возникновения диванных подушек.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  <a:latin typeface="Century Schoolbook" pitchFamily="18" charset="0"/>
              </a:rPr>
              <a:t>Сравнить подушки, выполненные в различных стилях.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  <a:latin typeface="Century Schoolbook" pitchFamily="18" charset="0"/>
              </a:rPr>
              <a:t>Выполнить подушку-игрушку своими руками.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  <a:latin typeface="Century Schoolbook" pitchFamily="18" charset="0"/>
              </a:rPr>
              <a:t>Воспитывать эстетический вкус.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11560" y="980729"/>
            <a:ext cx="8075240" cy="504056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Фон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http://img-fotki.yandex.ru/get/6715/112424586.7b6/0_c0177_f75d388f_XL.jpg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32656"/>
            <a:ext cx="381642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683568" y="1484784"/>
            <a:ext cx="7993063" cy="4320479"/>
            <a:chOff x="539552" y="260648"/>
            <a:chExt cx="7992888" cy="531081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39552" y="260648"/>
              <a:ext cx="7992888" cy="4236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Monotype Corsiva" pitchFamily="66" charset="0"/>
                </a:rPr>
                <a:t>Вы можете использовать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Monotype Corsiva" pitchFamily="66" charset="0"/>
                </a:rPr>
                <a:t>данное оформление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Monotype Corsiva" pitchFamily="66" charset="0"/>
                </a:rPr>
                <a:t>для создания своих презентаций,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Monotype Corsiva" pitchFamily="66" charset="0"/>
                </a:rPr>
                <a:t>но в своей презентации вы должны указать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Monotype Corsiva" pitchFamily="66" charset="0"/>
                </a:rPr>
                <a:t>источник шаблона: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Фокина Лидия Петровна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«СОШ ст. Евсино»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Новосибирской области</a:t>
              </a:r>
              <a:endParaRPr lang="ru-RU" sz="2000" dirty="0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2699792" y="4559241"/>
              <a:ext cx="3628503" cy="101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Monotype Corsiva" pitchFamily="66" charset="0"/>
                </a:rPr>
                <a:t>Сайт </a:t>
              </a:r>
              <a:r>
                <a:rPr lang="en-US" sz="2400" b="1" dirty="0">
                  <a:latin typeface="Monotype Corsiva" pitchFamily="66" charset="0"/>
                  <a:hlinkClick r:id="rId3"/>
                </a:rPr>
                <a:t>http://linda6035.ucoz.ru/</a:t>
              </a:r>
              <a:r>
                <a:rPr lang="ru-RU" sz="2400" b="1" dirty="0">
                  <a:latin typeface="Monotype Corsiva" pitchFamily="66" charset="0"/>
                </a:rPr>
                <a:t>    </a:t>
              </a:r>
              <a:r>
                <a:rPr lang="ru-RU" sz="2400" b="1" i="1" dirty="0">
                  <a:latin typeface="Monotype Corsiva" pitchFamily="66" charset="0"/>
                </a:rPr>
                <a:t>  </a:t>
              </a:r>
              <a:endParaRPr lang="ru-RU" sz="2400" b="1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Обоснование выбора темы проекта</a:t>
            </a:r>
            <a:endParaRPr lang="ru-RU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214973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Мы живём в век массового производства, всеобщей стандартизации. Схожи не только дома, в которых мы живём, но и мебель наших квартир. Поэтому важными оказываются мелкие предметы быта, придающие индивидуальный облик жилищу. Это, прежде всего то, что сделано руками хранительницы домашнего очага. В том числе и предлагаемые подушки на диван. Возьмёшь такую, устроишься с ней поудобнее, и заботы отойдут, успокоятся нервы…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Century Schoolbook" pitchFamily="18" charset="0"/>
              </a:rPr>
              <a:t>Когда я обосновала возникшую проблему и потребность, то сразу поняла: моя задача изготовить мягкую подушку - игрушку.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Краткое определение дизайнерской задачи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Century Schoolbook" pitchFamily="18" charset="0"/>
              </a:rPr>
              <a:t>Диванная подушка-игрушка  должна быть согласована по цвету и материалу с обивкой мебели, покрывалом или накидкой на диван.</a:t>
            </a: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Century Schoolbook" pitchFamily="18" charset="0"/>
              </a:rPr>
              <a:t>Должна служить цветовым акцентом, пятном, делающим интерьер комнаты неповторимым и интересным.</a:t>
            </a: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Century Schoolbook" pitchFamily="18" charset="0"/>
              </a:rPr>
              <a:t>Из многообразия вариантов  необходимо выбрать именно ту, которая подойдет для интерьера моей комнаты.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Разработка идей, вариантов и анализ.</a:t>
            </a:r>
            <a:b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Выбор лучшей идеи.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2238375" cy="202088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357554" y="1428736"/>
            <a:ext cx="52149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Модель №1.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Подушка выполнена в технике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печворк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», милая подушка, но мне она не подходит.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1030" name="Рисунок 1" descr="http://pandia.ru/text/77/475/images/image002_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467580" cy="221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357554" y="3714752"/>
            <a:ext cx="43577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Модель №2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Котик очень симпатичный, но мне хотелось бы более объемную игрушку.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f87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3429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85786" y="2928934"/>
            <a:ext cx="80010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Модель №3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Эта модель мне очень понравилась. Помимо того, черепаха является символом здоровья и долголетия, а так же символом движения вперед, основное достоинство такого амулета в том, что он способен привлекать удачу в дом, в котором он находится, улучшает уровень жизни, помогает в решение любых дел и возникающих задач. Черепаший панцирь означает стабильность и надежность. Считается также, что тот, у кого есть талисман в форме черепахи, всегда будет защищен от воздействия отрицательной энергетики.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Итак, я выбрала модель №3.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Материалы и инструменты для работы </a:t>
            </a:r>
            <a:b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 изготовлению подушки-игрушки</a:t>
            </a:r>
            <a:endParaRPr lang="ru-RU" sz="2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lvl="1">
              <a:buNone/>
            </a:pPr>
            <a:r>
              <a:rPr lang="ru-RU" b="1" i="1" dirty="0" smtClean="0">
                <a:solidFill>
                  <a:srgbClr val="0070C0"/>
                </a:solidFill>
                <a:latin typeface="Century Schoolbook" pitchFamily="18" charset="0"/>
              </a:rPr>
              <a:t>1</a:t>
            </a:r>
            <a:r>
              <a:rPr lang="ru-RU" sz="2000" b="1" i="1" dirty="0" smtClean="0">
                <a:solidFill>
                  <a:srgbClr val="0070C0"/>
                </a:solidFill>
                <a:latin typeface="Century Schoolbook" pitchFamily="18" charset="0"/>
              </a:rPr>
              <a:t>. Выбор ткани.</a:t>
            </a:r>
          </a:p>
          <a:p>
            <a:r>
              <a:rPr lang="ru-RU" sz="2000" b="1" i="1" u="sng" dirty="0" smtClean="0">
                <a:solidFill>
                  <a:srgbClr val="0070C0"/>
                </a:solidFill>
                <a:latin typeface="Century Schoolbook" pitchFamily="18" charset="0"/>
              </a:rPr>
              <a:t>Ткань для подушки - игрушки</a:t>
            </a:r>
            <a:endParaRPr lang="ru-RU" sz="2000" b="1" i="1" dirty="0" smtClean="0">
              <a:solidFill>
                <a:srgbClr val="0070C0"/>
              </a:solidFill>
              <a:latin typeface="Century Schoolbook" pitchFamily="18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Century Schoolbook" pitchFamily="18" charset="0"/>
              </a:rPr>
              <a:t>Когда я определилась с вариантом диванной подушки, мне предстояло выбрать подходящую ткань для ее изготовления. </a:t>
            </a:r>
            <a:endParaRPr lang="ru-RU" sz="20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357554" y="3071810"/>
            <a:ext cx="2486025" cy="809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pitchFamily="18" charset="0"/>
                <a:cs typeface="Arial" pitchFamily="34" charset="0"/>
              </a:rPr>
              <a:t>Ткань для подушки - игрушки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857224" y="3857628"/>
            <a:ext cx="1362075" cy="18859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Мебельная ткань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Рисунок 11" descr="http://img.devista.ru/dop-5/30-005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572008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857488" y="3929066"/>
            <a:ext cx="1266825" cy="18859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Велюр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Рисунок 23" descr="&amp;Mcy;&amp;acy;&amp;gcy;&amp;acy;&amp;zcy;&amp;icy;&amp;ncy; &amp;mcy;&amp;iecy;&amp;bcy;&amp;iecy;&amp;lcy;&amp;icy; &amp;Mcy;&amp;iecy;&amp;bcy;&amp;iecy;&amp;lcy;&amp;softcy;&amp;ncy;&amp;ycy;&amp;iecy; &amp;tcy;&amp;kcy;&amp;acy;&amp;ncy;&amp;icy; &amp;vcy;&amp;iecy;&amp;lcy;&amp;yucy;&amp;rcy; &amp;Scy;&amp;ocy;&amp;yucy;&amp;zcy;-&amp;Mcy; Sore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57200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072066" y="3929066"/>
            <a:ext cx="1295400" cy="18859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Драп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2" name="Рисунок 26" descr="Kat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500570"/>
            <a:ext cx="781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7000892" y="3857628"/>
            <a:ext cx="1323975" cy="18383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Искусственный  мех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4" name="Рисунок 31" descr="&amp;Kcy;&amp;acy;&amp;kcy; &amp;pcy;&amp;ocy;&amp;chcy;&amp;icy;&amp;scy;&amp;tcy;&amp;icy;&amp;tcy;&amp;softcy; &amp;mcy;&amp;iecy;&amp;khcy; &amp;dcy;&amp;ocy;&amp;mcy;&amp;acy;. &amp;Scy;&amp;ocy;&amp;vcy;&amp;iecy;&amp;tcy;&amp;ycy; &amp;kcy;&amp;acy;&amp;kcy; &amp;pcy;&amp;ocy;&amp;chcy;&amp;icy;&amp;scy;&amp;tcy;&amp;icy;&amp;tcy;&amp;softcy; &amp;rcy;&amp;acy;&amp;zcy;&amp;ncy;&amp;ycy;&amp;iecy; &amp;vcy;&amp;icy;&amp;dcy;&amp;ycy; &amp;mcy;&amp;iecy;&amp;khcy;&amp;acy; &amp;ncy;&amp;acy; &amp;dcy;&amp;ocy;&amp;mcy;&amp;u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643446"/>
            <a:ext cx="800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500166" y="5857892"/>
            <a:ext cx="6143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Я выбрала мебельную ткань, так как она больше подходит к интерьеру моей комнаты.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>
            <a:stCxn id="21506" idx="3"/>
            <a:endCxn id="21513" idx="1"/>
          </p:cNvCxnSpPr>
          <p:nvPr/>
        </p:nvCxnSpPr>
        <p:spPr>
          <a:xfrm>
            <a:off x="5843579" y="3476623"/>
            <a:ext cx="1351205" cy="650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1506" idx="1"/>
            <a:endCxn id="21507" idx="7"/>
          </p:cNvCxnSpPr>
          <p:nvPr/>
        </p:nvCxnSpPr>
        <p:spPr>
          <a:xfrm rot="10800000" flipV="1">
            <a:off x="2019828" y="3476623"/>
            <a:ext cx="1337726" cy="65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1506" idx="2"/>
            <a:endCxn id="21511" idx="1"/>
          </p:cNvCxnSpPr>
          <p:nvPr/>
        </p:nvCxnSpPr>
        <p:spPr>
          <a:xfrm rot="16200000" flipH="1">
            <a:off x="4769259" y="3712743"/>
            <a:ext cx="323822" cy="661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1506" idx="2"/>
            <a:endCxn id="21509" idx="7"/>
          </p:cNvCxnSpPr>
          <p:nvPr/>
        </p:nvCxnSpPr>
        <p:spPr>
          <a:xfrm rot="5400000">
            <a:off x="4107768" y="3712458"/>
            <a:ext cx="323822" cy="661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lvl="1"/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2. Выбор наполнителя.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22530" name="Рисунок 32" descr="StitchShop - &amp;tcy;&amp;ocy;&amp;vcy;&amp;acy;&amp;rcy;&amp;ycy; &amp;dcy;&amp;lcy;&amp;yacy; &amp;rcy;&amp;ucy;&amp;kcy;&amp;ocy;&amp;dcy;&amp;iecy;&amp;lcy;&amp;icy;&amp;yacy;: &amp;Ncy;&amp;acy;&amp;pcy;&amp;ocy;&amp;lcy;&amp;ncy;&amp;icy;&amp;tcy;&amp;iecy;&amp;lcy;&amp;softcy; &amp;dcy;&amp;lcy;&amp;yacy; &amp;pcy;&amp;ocy;&amp;dcy;&amp;ucy;&amp;shcy;&amp;iecy;&amp;kcy; &amp;icy; &amp;mcy;&amp;yacy;&amp;gcy;&amp;kcy;&amp;icy;&amp;khcy; &amp;icy;&amp;gcy;&amp;rcy;&amp;ucy;&amp;shcy;&amp;iecy;&amp;kcy; (200&amp;gcy;&amp;r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190362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857488" y="1071546"/>
            <a:ext cx="3143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5138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Искусственный наполнитель.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22534" name="Рисунок 33" descr="SP-shn: &amp;Gcy;&amp;acy;&amp;mcy;&amp;mcy;&amp;acy; - &amp;vcy;&amp;scy;&amp;iecy; &amp;dcy;&amp;lcy;&amp;yacy; &amp;rcy;&amp;ucy;&amp;kcy;&amp;ocy;&amp;dcy;&amp;iecy;&amp;lcy;&amp;icy;&amp;yacy; &amp;Scy;&amp;Pcy;-13 / &amp;Vcy;&amp;scy;&amp;iecy; &amp;tcy;&amp;ocy;&amp;vcy;&amp;acy;&amp;r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72"/>
            <a:ext cx="1928826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28926" y="350043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Вата.</a:t>
            </a:r>
            <a:endParaRPr lang="ru-RU" b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22535" name="Рисунок 34" descr="&amp;Ocy;&amp;scy;&amp;kcy;&amp;acy;&amp;rcy; (&amp;gcy;. &amp;Kcy;&amp;rcy;&amp;acy;&amp;scy;&amp;ncy;&amp;ocy;&amp;dcy;&amp;acy;&amp;rcy;) &amp;Pcy;&amp;rcy;&amp;acy;&amp;jcy;&amp;scy;-&amp;lcy;&amp;icy;&amp;scy;&amp;tcy; &amp;kcy;&amp;ocy;&amp;mcy;&amp;pcy;&amp;acy;&amp;ncy;&amp;icy;&amp;icy; &amp;Ocy;&amp;scy;&amp;kcy;&amp;acy;&amp;r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00174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929454" y="1928802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Поролон.</a:t>
            </a:r>
            <a:endParaRPr lang="ru-RU" b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22536" name="Рисунок 35" descr="&amp;Kcy;&amp;ocy;&amp;vcy;&amp;rcy;&amp;ycy;, &amp;shcy;&amp;tcy;&amp;ocy;&amp;rcy;&amp;ycy;, &amp;tcy;&amp;kcy;&amp;acy;&amp;ncy;&amp;icy; &quot; &amp;Scy;&amp;tcy;&amp;rcy;&amp;acy;&amp;ncy;&amp;icy;&amp;tscy;&amp;acy;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286124"/>
            <a:ext cx="25749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7429520" y="4000504"/>
            <a:ext cx="1071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51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Перо.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42910" y="5572140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Исследуя материалы,  применяемые при изготовлении подушки, я пришла к выводу, что наполнителем будет служить поролон. Он хорошо держит форму игрушки.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1471</Words>
  <Application>Microsoft Office PowerPoint</Application>
  <PresentationFormat>Экран (4:3)</PresentationFormat>
  <Paragraphs>136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Цель проекта</vt:lpstr>
      <vt:lpstr>Задачи проекта</vt:lpstr>
      <vt:lpstr>Обоснование выбора темы проекта</vt:lpstr>
      <vt:lpstr>Краткое определение дизайнерской задачи</vt:lpstr>
      <vt:lpstr>Разработка идей, вариантов и анализ.  Выбор лучшей идеи.</vt:lpstr>
      <vt:lpstr>Презентация PowerPoint</vt:lpstr>
      <vt:lpstr>Материалы и инструменты для работы  по изготовлению подушки-игрушки</vt:lpstr>
      <vt:lpstr>2. Выбор наполнителя. </vt:lpstr>
      <vt:lpstr>3. Выбор оборудования, инструментов и приспособлений.  </vt:lpstr>
      <vt:lpstr>Технологическая последовательность изготовления игрушки - подушки</vt:lpstr>
      <vt:lpstr>2. Изготовила выкройку</vt:lpstr>
      <vt:lpstr>3. Подготовила ткань к раскрою и выполнила раскрой подушки-игрушки. </vt:lpstr>
      <vt:lpstr>4. Сметала и стачала на швейной машине основные детали  (панцирь, голова, лапы и хвост). </vt:lpstr>
      <vt:lpstr>Презентация PowerPoint</vt:lpstr>
      <vt:lpstr>7. Отверстие для набивания зашила потайными стежками. </vt:lpstr>
      <vt:lpstr>8. Пришила голову, лапы и хвостик. </vt:lpstr>
      <vt:lpstr>Презентация PowerPoint</vt:lpstr>
      <vt:lpstr>12.Украсила черепаху  бантом  жёлтого цвета. </vt:lpstr>
      <vt:lpstr>Правила безопасности при работе иглой, булавками и ножницами </vt:lpstr>
      <vt:lpstr>Ножницы  1. Ножницы хранить в определенном месте - в подставке или рабочей коробку. 2. Класть ножницы сомкнутыми лезвиями от работающего; передавая, держать их за сомкнутые лезвия. 3. Работать хорошо отрегулированными и заточенными ножницами. 4. Не оставлять ножницы раскрытыми лезвиями. 5. Следить за движением и положением лезвий во время работы. 6. Использовать ножницы только по назначению.</vt:lpstr>
      <vt:lpstr>Правила работы на швейной машине.   1. Маховое колесо вращать только на себя. 2. Толщину нитей и иглы подбирать в соответствии с тканью.  3. Проверять степень натяжения верхней нити, величину стежка, вид машинной строчки.  4.Заправлять нити в точном соответствии с инструкцией к швейной машине (нити верхней и нижней заправки должны быть одного номера и желательно одного цвета). 5. Помнить, что при шитье деталь изделия должна находиться с левой стороны от работающего, а припуски на швы — с правой стороны.  6. Под лапку подкладывать ткань, делать прокол иглой, опускать лапку, выводить нити за лапку с концами длиной 8—10 см. 7. По окончании работы поднимать иглу и лапку, отодвигать ткань в сторону, подтягивать нити и обрезать их, используя нож, расположенный на рукаве швейной машины.  8. Не допускать работу швейной машины, когда ткань сошла с зубцов ее рейки. 9. По окончании работы подложить кусочек ткани под лапку и выключить электрическую швейную машину. </vt:lpstr>
      <vt:lpstr>Презентация PowerPoint</vt:lpstr>
      <vt:lpstr>Экологическое обоснование</vt:lpstr>
      <vt:lpstr>Расчёт себестоимости</vt:lpstr>
      <vt:lpstr>Эстетическая оценка</vt:lpstr>
      <vt:lpstr>Оценка готового изделия</vt:lpstr>
      <vt:lpstr>Реклама</vt:lpstr>
      <vt:lpstr>Источники информации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Эльвира</cp:lastModifiedBy>
  <cp:revision>10</cp:revision>
  <dcterms:created xsi:type="dcterms:W3CDTF">2013-07-10T14:56:12Z</dcterms:created>
  <dcterms:modified xsi:type="dcterms:W3CDTF">2019-02-04T03:24:55Z</dcterms:modified>
</cp:coreProperties>
</file>